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12192000" cy="6858000"/>
  <p:notesSz cx="7077075" cy="9363075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77" autoAdjust="0"/>
    <p:restoredTop sz="94660"/>
  </p:normalViewPr>
  <p:slideViewPr>
    <p:cSldViewPr snapToGrid="0">
      <p:cViewPr varScale="1">
        <p:scale>
          <a:sx n="69" d="100"/>
          <a:sy n="69" d="100"/>
        </p:scale>
        <p:origin x="232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A2716-ADAB-4D0F-80DF-5EC0D4010C4E}" type="datetimeFigureOut">
              <a:rPr lang="es-MX" smtClean="0"/>
              <a:t>30/10/2017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42203E-19EF-415A-ABE0-30B653C1D5A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558135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A2716-ADAB-4D0F-80DF-5EC0D4010C4E}" type="datetimeFigureOut">
              <a:rPr lang="es-MX" smtClean="0"/>
              <a:t>30/10/2017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42203E-19EF-415A-ABE0-30B653C1D5A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149745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A2716-ADAB-4D0F-80DF-5EC0D4010C4E}" type="datetimeFigureOut">
              <a:rPr lang="es-MX" smtClean="0"/>
              <a:t>30/10/2017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42203E-19EF-415A-ABE0-30B653C1D5A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425480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A2716-ADAB-4D0F-80DF-5EC0D4010C4E}" type="datetimeFigureOut">
              <a:rPr lang="es-MX" smtClean="0"/>
              <a:t>30/10/2017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42203E-19EF-415A-ABE0-30B653C1D5A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399980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A2716-ADAB-4D0F-80DF-5EC0D4010C4E}" type="datetimeFigureOut">
              <a:rPr lang="es-MX" smtClean="0"/>
              <a:t>30/10/2017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42203E-19EF-415A-ABE0-30B653C1D5A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758672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A2716-ADAB-4D0F-80DF-5EC0D4010C4E}" type="datetimeFigureOut">
              <a:rPr lang="es-MX" smtClean="0"/>
              <a:t>30/10/2017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42203E-19EF-415A-ABE0-30B653C1D5A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022430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A2716-ADAB-4D0F-80DF-5EC0D4010C4E}" type="datetimeFigureOut">
              <a:rPr lang="es-MX" smtClean="0"/>
              <a:t>30/10/2017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42203E-19EF-415A-ABE0-30B653C1D5A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490518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A2716-ADAB-4D0F-80DF-5EC0D4010C4E}" type="datetimeFigureOut">
              <a:rPr lang="es-MX" smtClean="0"/>
              <a:t>30/10/2017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42203E-19EF-415A-ABE0-30B653C1D5A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395669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A2716-ADAB-4D0F-80DF-5EC0D4010C4E}" type="datetimeFigureOut">
              <a:rPr lang="es-MX" smtClean="0"/>
              <a:t>30/10/2017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42203E-19EF-415A-ABE0-30B653C1D5A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679287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A2716-ADAB-4D0F-80DF-5EC0D4010C4E}" type="datetimeFigureOut">
              <a:rPr lang="es-MX" smtClean="0"/>
              <a:t>30/10/2017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42203E-19EF-415A-ABE0-30B653C1D5A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619566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A2716-ADAB-4D0F-80DF-5EC0D4010C4E}" type="datetimeFigureOut">
              <a:rPr lang="es-MX" smtClean="0"/>
              <a:t>30/10/2017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42203E-19EF-415A-ABE0-30B653C1D5A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522462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DA2716-ADAB-4D0F-80DF-5EC0D4010C4E}" type="datetimeFigureOut">
              <a:rPr lang="es-MX" smtClean="0"/>
              <a:t>30/10/2017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42203E-19EF-415A-ABE0-30B653C1D5A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360387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Conector recto 2"/>
          <p:cNvCxnSpPr/>
          <p:nvPr/>
        </p:nvCxnSpPr>
        <p:spPr>
          <a:xfrm>
            <a:off x="4041648" y="905535"/>
            <a:ext cx="0" cy="298704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Conector recto 3"/>
          <p:cNvCxnSpPr/>
          <p:nvPr/>
        </p:nvCxnSpPr>
        <p:spPr>
          <a:xfrm>
            <a:off x="4041648" y="3888417"/>
            <a:ext cx="3079589" cy="4158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ector recto 9"/>
          <p:cNvCxnSpPr/>
          <p:nvPr/>
        </p:nvCxnSpPr>
        <p:spPr>
          <a:xfrm>
            <a:off x="4029085" y="3246349"/>
            <a:ext cx="3071372" cy="0"/>
          </a:xfrm>
          <a:prstGeom prst="line">
            <a:avLst/>
          </a:prstGeom>
          <a:ln w="127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CuadroTexto 12"/>
          <p:cNvSpPr txBox="1"/>
          <p:nvPr/>
        </p:nvSpPr>
        <p:spPr>
          <a:xfrm>
            <a:off x="7205472" y="3058428"/>
            <a:ext cx="214186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Plan Vigente (</a:t>
            </a:r>
            <a:r>
              <a:rPr lang="es-MX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Pv</a:t>
            </a:r>
            <a:r>
              <a:rPr lang="es-MX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) (2003)</a:t>
            </a:r>
            <a:endParaRPr lang="es-MX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CuadroTexto 13"/>
          <p:cNvSpPr txBox="1"/>
          <p:nvPr/>
        </p:nvSpPr>
        <p:spPr>
          <a:xfrm>
            <a:off x="3535628" y="434203"/>
            <a:ext cx="8002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 smtClean="0">
                <a:latin typeface="Arial" panose="020B0604020202020204" pitchFamily="34" charset="0"/>
                <a:cs typeface="Arial" panose="020B0604020202020204" pitchFamily="34" charset="0"/>
              </a:rPr>
              <a:t>C.U.S</a:t>
            </a:r>
            <a:endParaRPr lang="es-MX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CuadroTexto 14"/>
          <p:cNvSpPr txBox="1"/>
          <p:nvPr/>
        </p:nvSpPr>
        <p:spPr>
          <a:xfrm>
            <a:off x="3406020" y="3093065"/>
            <a:ext cx="4331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2.1</a:t>
            </a:r>
            <a:endParaRPr lang="es-MX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CuadroTexto 15"/>
          <p:cNvSpPr txBox="1"/>
          <p:nvPr/>
        </p:nvSpPr>
        <p:spPr>
          <a:xfrm>
            <a:off x="7155873" y="2463274"/>
            <a:ext cx="234141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Plan Aprobado/impugnado (Pi) (2015)</a:t>
            </a:r>
            <a:endParaRPr lang="es-MX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CuadroTexto 16"/>
          <p:cNvSpPr txBox="1"/>
          <p:nvPr/>
        </p:nvSpPr>
        <p:spPr>
          <a:xfrm>
            <a:off x="3406020" y="2484649"/>
            <a:ext cx="4331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2.8</a:t>
            </a:r>
            <a:endParaRPr lang="es-MX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CuadroTexto 17"/>
          <p:cNvSpPr txBox="1"/>
          <p:nvPr/>
        </p:nvSpPr>
        <p:spPr>
          <a:xfrm>
            <a:off x="7155873" y="1339579"/>
            <a:ext cx="234141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Edificación en procedimiento de compensación (</a:t>
            </a:r>
            <a:r>
              <a:rPr lang="es-MX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Ec</a:t>
            </a:r>
            <a:r>
              <a:rPr lang="es-MX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) (Reglamento 2016)</a:t>
            </a:r>
            <a:endParaRPr lang="es-MX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CuadroTexto 19"/>
          <p:cNvSpPr txBox="1"/>
          <p:nvPr/>
        </p:nvSpPr>
        <p:spPr>
          <a:xfrm>
            <a:off x="3716724" y="3093065"/>
            <a:ext cx="37863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U</a:t>
            </a:r>
            <a:r>
              <a:rPr lang="es-MX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es-MX" sz="9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CuadroTexto 20"/>
          <p:cNvSpPr txBox="1"/>
          <p:nvPr/>
        </p:nvSpPr>
        <p:spPr>
          <a:xfrm>
            <a:off x="3716724" y="2490241"/>
            <a:ext cx="37863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U</a:t>
            </a:r>
            <a:r>
              <a:rPr lang="es-MX" sz="900" b="1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  <p:sp>
        <p:nvSpPr>
          <p:cNvPr id="23" name="CuadroTexto 22"/>
          <p:cNvSpPr txBox="1"/>
          <p:nvPr/>
        </p:nvSpPr>
        <p:spPr>
          <a:xfrm>
            <a:off x="3299877" y="1646453"/>
            <a:ext cx="53251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3.55</a:t>
            </a:r>
            <a:endParaRPr lang="es-MX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CuadroTexto 24"/>
          <p:cNvSpPr txBox="1"/>
          <p:nvPr/>
        </p:nvSpPr>
        <p:spPr>
          <a:xfrm>
            <a:off x="3675162" y="1652045"/>
            <a:ext cx="37863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U</a:t>
            </a:r>
            <a:r>
              <a:rPr lang="es-MX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es-MX" sz="9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CuadroTexto 29"/>
          <p:cNvSpPr txBox="1"/>
          <p:nvPr/>
        </p:nvSpPr>
        <p:spPr>
          <a:xfrm>
            <a:off x="7241578" y="3612311"/>
            <a:ext cx="7617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 smtClean="0">
                <a:latin typeface="Arial" panose="020B0604020202020204" pitchFamily="34" charset="0"/>
                <a:cs typeface="Arial" panose="020B0604020202020204" pitchFamily="34" charset="0"/>
              </a:rPr>
              <a:t>C.0.S</a:t>
            </a:r>
            <a:endParaRPr lang="es-MX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31" name="Conector recto 30"/>
          <p:cNvCxnSpPr/>
          <p:nvPr/>
        </p:nvCxnSpPr>
        <p:spPr>
          <a:xfrm flipH="1" flipV="1">
            <a:off x="4731328" y="1362735"/>
            <a:ext cx="11981" cy="2479962"/>
          </a:xfrm>
          <a:prstGeom prst="line">
            <a:avLst/>
          </a:prstGeom>
          <a:ln w="127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CuadroTexto 36"/>
          <p:cNvSpPr txBox="1"/>
          <p:nvPr/>
        </p:nvSpPr>
        <p:spPr>
          <a:xfrm>
            <a:off x="4526410" y="1056522"/>
            <a:ext cx="40427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Pv</a:t>
            </a:r>
            <a:endParaRPr lang="es-MX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CuadroTexto 37"/>
          <p:cNvSpPr txBox="1"/>
          <p:nvPr/>
        </p:nvSpPr>
        <p:spPr>
          <a:xfrm>
            <a:off x="4885804" y="1056522"/>
            <a:ext cx="35458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Pi</a:t>
            </a:r>
            <a:endParaRPr lang="es-MX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9" name="CuadroTexto 38"/>
          <p:cNvSpPr txBox="1"/>
          <p:nvPr/>
        </p:nvSpPr>
        <p:spPr>
          <a:xfrm>
            <a:off x="5515907" y="1063450"/>
            <a:ext cx="37542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Er</a:t>
            </a:r>
            <a:endParaRPr lang="es-MX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42" name="Conector recto 41"/>
          <p:cNvCxnSpPr/>
          <p:nvPr/>
        </p:nvCxnSpPr>
        <p:spPr>
          <a:xfrm flipH="1" flipV="1">
            <a:off x="5029036" y="1362735"/>
            <a:ext cx="11981" cy="2479962"/>
          </a:xfrm>
          <a:prstGeom prst="line">
            <a:avLst/>
          </a:prstGeom>
          <a:ln w="127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Conector recto 42"/>
          <p:cNvCxnSpPr/>
          <p:nvPr/>
        </p:nvCxnSpPr>
        <p:spPr>
          <a:xfrm flipH="1" flipV="1">
            <a:off x="5720157" y="1397156"/>
            <a:ext cx="11981" cy="2479962"/>
          </a:xfrm>
          <a:prstGeom prst="line">
            <a:avLst/>
          </a:prstGeom>
          <a:ln w="127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Conector recto 47"/>
          <p:cNvCxnSpPr/>
          <p:nvPr/>
        </p:nvCxnSpPr>
        <p:spPr>
          <a:xfrm>
            <a:off x="4036013" y="2636749"/>
            <a:ext cx="3071372" cy="0"/>
          </a:xfrm>
          <a:prstGeom prst="line">
            <a:avLst/>
          </a:prstGeom>
          <a:ln w="127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Conector recto 48"/>
          <p:cNvCxnSpPr/>
          <p:nvPr/>
        </p:nvCxnSpPr>
        <p:spPr>
          <a:xfrm>
            <a:off x="4036015" y="1819330"/>
            <a:ext cx="3071372" cy="0"/>
          </a:xfrm>
          <a:prstGeom prst="line">
            <a:avLst/>
          </a:prstGeom>
          <a:ln w="127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CuadroTexto 49"/>
          <p:cNvSpPr txBox="1"/>
          <p:nvPr/>
        </p:nvSpPr>
        <p:spPr>
          <a:xfrm>
            <a:off x="4223027" y="3413495"/>
            <a:ext cx="35779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es-MX" sz="900" i="1" dirty="0" smtClean="0"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endParaRPr lang="es-MX" sz="9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1" name="CuadroTexto 50"/>
          <p:cNvSpPr txBox="1"/>
          <p:nvPr/>
        </p:nvSpPr>
        <p:spPr>
          <a:xfrm>
            <a:off x="4223025" y="2824678"/>
            <a:ext cx="35779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es-MX" sz="900" i="1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52" name="CuadroTexto 51"/>
          <p:cNvSpPr txBox="1"/>
          <p:nvPr/>
        </p:nvSpPr>
        <p:spPr>
          <a:xfrm>
            <a:off x="4243808" y="2131950"/>
            <a:ext cx="35779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es-MX" sz="900" i="1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  <p:sp>
        <p:nvSpPr>
          <p:cNvPr id="56" name="CuadroTexto 55"/>
          <p:cNvSpPr txBox="1"/>
          <p:nvPr/>
        </p:nvSpPr>
        <p:spPr>
          <a:xfrm>
            <a:off x="4735647" y="3420422"/>
            <a:ext cx="35779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es-MX" sz="900" i="1" dirty="0" smtClean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es-MX" sz="9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7" name="CuadroTexto 56"/>
          <p:cNvSpPr txBox="1"/>
          <p:nvPr/>
        </p:nvSpPr>
        <p:spPr>
          <a:xfrm>
            <a:off x="5047372" y="3420422"/>
            <a:ext cx="35779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es-MX" sz="900" i="1" dirty="0" smtClean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endParaRPr lang="es-MX" sz="9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8" name="CuadroTexto 57"/>
          <p:cNvSpPr txBox="1"/>
          <p:nvPr/>
        </p:nvSpPr>
        <p:spPr>
          <a:xfrm>
            <a:off x="744361" y="4534642"/>
            <a:ext cx="5092118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En donde:</a:t>
            </a:r>
          </a:p>
          <a:p>
            <a:endParaRPr lang="es-MX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MX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U1 = C.U.S. contemplado para la zona (i) en plan parcial vigente</a:t>
            </a:r>
          </a:p>
          <a:p>
            <a:endParaRPr lang="es-MX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MX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U2 </a:t>
            </a:r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</a:rPr>
              <a:t>= C.U.S. contemplado para la zona (i) en plan parcial </a:t>
            </a:r>
            <a:r>
              <a:rPr lang="es-MX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aprobado en 2015 pero impugnado</a:t>
            </a:r>
          </a:p>
          <a:p>
            <a:endParaRPr lang="es-MX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MX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U3 </a:t>
            </a:r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</a:rPr>
              <a:t>= C.U.S. </a:t>
            </a:r>
            <a:r>
              <a:rPr lang="es-MX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estimado a partir de datos de edificación sometida a regularización conforme al reglamento 2016. </a:t>
            </a:r>
            <a:endParaRPr lang="es-MX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0" name="CuadroTexto 59"/>
          <p:cNvSpPr txBox="1"/>
          <p:nvPr/>
        </p:nvSpPr>
        <p:spPr>
          <a:xfrm>
            <a:off x="5836479" y="4096463"/>
            <a:ext cx="5434663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MX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s-MX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MX" sz="1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V1 = </a:t>
            </a:r>
            <a:r>
              <a:rPr lang="es-MX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Tarifa por M2 establecida en Ley de Ingresos</a:t>
            </a:r>
          </a:p>
          <a:p>
            <a:r>
              <a:rPr lang="es-MX" sz="1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V2 </a:t>
            </a:r>
            <a:r>
              <a:rPr lang="es-MX" sz="1200" i="1" dirty="0">
                <a:latin typeface="Arial" panose="020B0604020202020204" pitchFamily="34" charset="0"/>
                <a:cs typeface="Arial" panose="020B0604020202020204" pitchFamily="34" charset="0"/>
              </a:rPr>
              <a:t>= </a:t>
            </a:r>
            <a:r>
              <a:rPr lang="es-MX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Valor catastral por M2 </a:t>
            </a:r>
          </a:p>
          <a:p>
            <a:r>
              <a:rPr lang="es-MX" sz="1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T0</a:t>
            </a:r>
            <a:r>
              <a:rPr lang="es-MX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 = Tarifa cero por edificación conforme a plan vigente 2003.</a:t>
            </a:r>
          </a:p>
          <a:p>
            <a:r>
              <a:rPr lang="es-MX" sz="1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T1</a:t>
            </a:r>
            <a:r>
              <a:rPr lang="es-MX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</a:rPr>
              <a:t>= </a:t>
            </a:r>
            <a:r>
              <a:rPr lang="es-MX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(U2-U1) V1</a:t>
            </a:r>
          </a:p>
          <a:p>
            <a:r>
              <a:rPr lang="es-MX" sz="1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es-MX" sz="1200" i="1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s-MX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</a:rPr>
              <a:t>= (</a:t>
            </a:r>
            <a:r>
              <a:rPr lang="es-MX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U3-U2) V2</a:t>
            </a:r>
            <a:endParaRPr lang="es-MX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MX" sz="12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T3</a:t>
            </a:r>
            <a:r>
              <a:rPr lang="es-MX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200" b="1" dirty="0">
                <a:latin typeface="Arial" panose="020B0604020202020204" pitchFamily="34" charset="0"/>
                <a:cs typeface="Arial" panose="020B0604020202020204" pitchFamily="34" charset="0"/>
              </a:rPr>
              <a:t>= </a:t>
            </a:r>
            <a:r>
              <a:rPr lang="es-MX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(02-01</a:t>
            </a:r>
            <a:r>
              <a:rPr lang="es-MX" sz="1200" b="1" dirty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es-MX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V1</a:t>
            </a:r>
          </a:p>
          <a:p>
            <a:r>
              <a:rPr lang="es-MX" sz="12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T4</a:t>
            </a:r>
            <a:r>
              <a:rPr lang="es-MX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200" b="1" dirty="0">
                <a:latin typeface="Arial" panose="020B0604020202020204" pitchFamily="34" charset="0"/>
                <a:cs typeface="Arial" panose="020B0604020202020204" pitchFamily="34" charset="0"/>
              </a:rPr>
              <a:t>= (</a:t>
            </a:r>
            <a:r>
              <a:rPr lang="es-MX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03-0</a:t>
            </a:r>
            <a:r>
              <a:rPr lang="es-MX" sz="1200" b="1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s-MX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) V2 </a:t>
            </a:r>
          </a:p>
          <a:p>
            <a:r>
              <a:rPr lang="es-MX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es-MX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De tal forma que:  </a:t>
            </a:r>
          </a:p>
          <a:p>
            <a:endParaRPr lang="es-MX" sz="12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MX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Compensación Total = T1+T2</a:t>
            </a:r>
            <a:r>
              <a:rPr lang="es-MX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+T3+T4</a:t>
            </a:r>
          </a:p>
        </p:txBody>
      </p:sp>
      <p:sp>
        <p:nvSpPr>
          <p:cNvPr id="61" name="Cerrar llave 60"/>
          <p:cNvSpPr/>
          <p:nvPr/>
        </p:nvSpPr>
        <p:spPr>
          <a:xfrm>
            <a:off x="5851255" y="2636749"/>
            <a:ext cx="117680" cy="609600"/>
          </a:xfrm>
          <a:prstGeom prst="rightBrac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2" name="CuadroTexto 61"/>
          <p:cNvSpPr txBox="1"/>
          <p:nvPr/>
        </p:nvSpPr>
        <p:spPr>
          <a:xfrm>
            <a:off x="5962730" y="2777569"/>
            <a:ext cx="40107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V</a:t>
            </a:r>
            <a:r>
              <a:rPr lang="es-MX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 </a:t>
            </a:r>
            <a:endParaRPr lang="es-MX" sz="9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3" name="Cerrar llave 62"/>
          <p:cNvSpPr/>
          <p:nvPr/>
        </p:nvSpPr>
        <p:spPr>
          <a:xfrm>
            <a:off x="5852653" y="1837569"/>
            <a:ext cx="110077" cy="772614"/>
          </a:xfrm>
          <a:prstGeom prst="rightBrac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4" name="CuadroTexto 63"/>
          <p:cNvSpPr txBox="1"/>
          <p:nvPr/>
        </p:nvSpPr>
        <p:spPr>
          <a:xfrm>
            <a:off x="5962730" y="2081352"/>
            <a:ext cx="36901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V</a:t>
            </a:r>
            <a:r>
              <a:rPr lang="es-MX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es-MX" sz="9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5" name="Cerrar llave 64"/>
          <p:cNvSpPr/>
          <p:nvPr/>
        </p:nvSpPr>
        <p:spPr>
          <a:xfrm rot="5400000">
            <a:off x="4849307" y="3847293"/>
            <a:ext cx="100705" cy="282715"/>
          </a:xfrm>
          <a:prstGeom prst="rightBrac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6" name="CuadroTexto 65"/>
          <p:cNvSpPr txBox="1"/>
          <p:nvPr/>
        </p:nvSpPr>
        <p:spPr>
          <a:xfrm>
            <a:off x="4731401" y="4079852"/>
            <a:ext cx="40107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V</a:t>
            </a:r>
            <a:r>
              <a:rPr lang="es-MX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 </a:t>
            </a:r>
            <a:endParaRPr lang="es-MX" sz="9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7" name="Cerrar llave 66"/>
          <p:cNvSpPr/>
          <p:nvPr/>
        </p:nvSpPr>
        <p:spPr>
          <a:xfrm rot="5400000">
            <a:off x="5329344" y="3674510"/>
            <a:ext cx="109943" cy="669248"/>
          </a:xfrm>
          <a:prstGeom prst="rightBrac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8" name="CuadroTexto 67"/>
          <p:cNvSpPr txBox="1"/>
          <p:nvPr/>
        </p:nvSpPr>
        <p:spPr>
          <a:xfrm>
            <a:off x="5243344" y="4079852"/>
            <a:ext cx="401072" cy="30777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s-MX" sz="1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</a:t>
            </a:r>
            <a:r>
              <a:rPr lang="es-MX" sz="9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s-MX" sz="9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s-MX" sz="9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091881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554</TotalTime>
  <Words>166</Words>
  <Application>Microsoft Office PowerPoint</Application>
  <PresentationFormat>Panorámica</PresentationFormat>
  <Paragraphs>43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Company>Hewlett-Packard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BVC</dc:creator>
  <cp:lastModifiedBy>BVC</cp:lastModifiedBy>
  <cp:revision>26</cp:revision>
  <cp:lastPrinted>2017-08-18T17:44:08Z</cp:lastPrinted>
  <dcterms:created xsi:type="dcterms:W3CDTF">2017-08-04T20:00:11Z</dcterms:created>
  <dcterms:modified xsi:type="dcterms:W3CDTF">2017-10-30T19:43:50Z</dcterms:modified>
</cp:coreProperties>
</file>